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3114" r:id="rId2"/>
    <p:sldId id="3185" r:id="rId3"/>
    <p:sldId id="393" r:id="rId4"/>
    <p:sldId id="3090" r:id="rId5"/>
    <p:sldId id="3116" r:id="rId6"/>
    <p:sldId id="3180" r:id="rId7"/>
    <p:sldId id="3186" r:id="rId8"/>
    <p:sldId id="3109" r:id="rId9"/>
    <p:sldId id="292" r:id="rId10"/>
    <p:sldId id="3117" r:id="rId11"/>
    <p:sldId id="31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kayla Goodwin" initials="MG" lastIdx="6" clrIdx="0">
    <p:extLst>
      <p:ext uri="{19B8F6BF-5375-455C-9EA6-DF929625EA0E}">
        <p15:presenceInfo xmlns:p15="http://schemas.microsoft.com/office/powerpoint/2012/main" userId="S::mykayla@ordermygear.onmicrosoft.com::bb9ef8a6-e3b4-4f81-8702-fb58fe7d23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6"/>
    <p:restoredTop sz="84347"/>
  </p:normalViewPr>
  <p:slideViewPr>
    <p:cSldViewPr snapToGrid="0" snapToObjects="1">
      <p:cViewPr varScale="1">
        <p:scale>
          <a:sx n="61" d="100"/>
          <a:sy n="61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7D920-B24A-4340-9531-F2D0CBDA9E5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4126E-9BC2-8B4E-8A8D-B03291B98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C7C-5A12-104A-A473-CDAB0AEE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47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81395-1BCA-E942-AFCC-01EC10F61895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2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None/>
            </a:pPr>
            <a:endParaRPr sz="11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28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None/>
            </a:pPr>
            <a:endParaRPr sz="11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6151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C7C-5A12-104A-A473-CDAB0AEE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34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C7C-5A12-104A-A473-CDAB0AEE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44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29162" indent="-342900">
              <a:buSzPct val="100000"/>
              <a:buFont typeface="Arial" panose="020B0604020202020204" pitchFamily="34" charset="0"/>
              <a:buChar char="•"/>
            </a:pPr>
            <a:endParaRPr lang="en-US" sz="1200" dirty="0"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C7C-5A12-104A-A473-CDAB0AEE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14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481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2DC7C-5A12-104A-A473-CDAB0AEE23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21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107600" y="3534800"/>
            <a:ext cx="11976800" cy="321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14"/>
          <p:cNvSpPr txBox="1">
            <a:spLocks noGrp="1"/>
          </p:cNvSpPr>
          <p:nvPr>
            <p:ph type="ctrTitle" hasCustomPrompt="1"/>
          </p:nvPr>
        </p:nvSpPr>
        <p:spPr>
          <a:xfrm>
            <a:off x="647833" y="352633"/>
            <a:ext cx="10911600" cy="19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Roboto Medium"/>
              <a:buNone/>
              <a:defRPr sz="56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 dirty="0"/>
              <a:t>Title Slide</a:t>
            </a:r>
            <a:endParaRPr dirty="0"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 hasCustomPrompt="1"/>
          </p:nvPr>
        </p:nvSpPr>
        <p:spPr>
          <a:xfrm>
            <a:off x="647833" y="2317433"/>
            <a:ext cx="10911600" cy="1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dirty="0"/>
              <a:t>Date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695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 hasCustomPrompt="1"/>
          </p:nvPr>
        </p:nvSpPr>
        <p:spPr>
          <a:xfrm>
            <a:off x="647833" y="352633"/>
            <a:ext cx="10911600" cy="196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Font typeface="Roboto Medium"/>
              <a:buNone/>
              <a:defRPr sz="56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 dirty="0"/>
              <a:t>Title Slide</a:t>
            </a:r>
            <a:endParaRPr dirty="0"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 hasCustomPrompt="1"/>
          </p:nvPr>
        </p:nvSpPr>
        <p:spPr>
          <a:xfrm>
            <a:off x="647833" y="2317433"/>
            <a:ext cx="10911600" cy="11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dirty="0"/>
              <a:t>Date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987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two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15600" y="424003"/>
            <a:ext cx="5680400" cy="60099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Roboto Medium"/>
              <a:buNone/>
              <a:defRPr sz="56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73;p17">
            <a:extLst>
              <a:ext uri="{FF2B5EF4-FFF2-40B4-BE49-F238E27FC236}">
                <a16:creationId xmlns:a16="http://schemas.microsoft.com/office/drawing/2014/main" id="{12FA7A2F-8AF1-6942-AA24-6DC39D8A57AE}"/>
              </a:ext>
            </a:extLst>
          </p:cNvPr>
          <p:cNvSpPr txBox="1">
            <a:spLocks noGrp="1"/>
          </p:cNvSpPr>
          <p:nvPr>
            <p:ph type="body" idx="2" hasCustomPrompt="1"/>
          </p:nvPr>
        </p:nvSpPr>
        <p:spPr>
          <a:xfrm>
            <a:off x="6367549" y="424003"/>
            <a:ext cx="5408851" cy="6009994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marL="940642" lvl="0" indent="-5715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r>
              <a:rPr lang="en-US" dirty="0"/>
              <a:t>Topic</a:t>
            </a:r>
          </a:p>
          <a:p>
            <a:r>
              <a:rPr lang="en-US" dirty="0"/>
              <a:t>Topic</a:t>
            </a:r>
          </a:p>
          <a:p>
            <a:r>
              <a:rPr lang="en-US" dirty="0"/>
              <a:t>Topic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5912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;p17">
            <a:extLst>
              <a:ext uri="{FF2B5EF4-FFF2-40B4-BE49-F238E27FC236}">
                <a16:creationId xmlns:a16="http://schemas.microsoft.com/office/drawing/2014/main" id="{962D5675-76AA-1149-94DA-B141BE9B4A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2885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oboto Medium"/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9" name="Google Shape;72;p17">
            <a:extLst>
              <a:ext uri="{FF2B5EF4-FFF2-40B4-BE49-F238E27FC236}">
                <a16:creationId xmlns:a16="http://schemas.microsoft.com/office/drawing/2014/main" id="{CF7F253A-899F-CE4B-B502-1EA02CE69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374587"/>
            <a:ext cx="5408852" cy="4923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cxnSp>
        <p:nvCxnSpPr>
          <p:cNvPr id="12" name="Google Shape;75;p17">
            <a:extLst>
              <a:ext uri="{FF2B5EF4-FFF2-40B4-BE49-F238E27FC236}">
                <a16:creationId xmlns:a16="http://schemas.microsoft.com/office/drawing/2014/main" id="{A9F1B5E2-FEE7-E741-B4A2-8958998EF3A6}"/>
              </a:ext>
            </a:extLst>
          </p:cNvPr>
          <p:cNvCxnSpPr/>
          <p:nvPr userDrawn="1"/>
        </p:nvCxnSpPr>
        <p:spPr>
          <a:xfrm>
            <a:off x="564900" y="1119779"/>
            <a:ext cx="13996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Google Shape;72;p17">
            <a:extLst>
              <a:ext uri="{FF2B5EF4-FFF2-40B4-BE49-F238E27FC236}">
                <a16:creationId xmlns:a16="http://schemas.microsoft.com/office/drawing/2014/main" id="{8A29B59F-EDE8-434E-9C9B-6A51EF59F038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6367549" y="1374586"/>
            <a:ext cx="5408852" cy="4923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5560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;p17">
            <a:extLst>
              <a:ext uri="{FF2B5EF4-FFF2-40B4-BE49-F238E27FC236}">
                <a16:creationId xmlns:a16="http://schemas.microsoft.com/office/drawing/2014/main" id="{962D5675-76AA-1149-94DA-B141BE9B4A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2885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oboto Medium"/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9" name="Google Shape;72;p17">
            <a:extLst>
              <a:ext uri="{FF2B5EF4-FFF2-40B4-BE49-F238E27FC236}">
                <a16:creationId xmlns:a16="http://schemas.microsoft.com/office/drawing/2014/main" id="{CF7F253A-899F-CE4B-B502-1EA02CE69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599" y="1374587"/>
            <a:ext cx="11360799" cy="4923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cxnSp>
        <p:nvCxnSpPr>
          <p:cNvPr id="12" name="Google Shape;75;p17">
            <a:extLst>
              <a:ext uri="{FF2B5EF4-FFF2-40B4-BE49-F238E27FC236}">
                <a16:creationId xmlns:a16="http://schemas.microsoft.com/office/drawing/2014/main" id="{A9F1B5E2-FEE7-E741-B4A2-8958998EF3A6}"/>
              </a:ext>
            </a:extLst>
          </p:cNvPr>
          <p:cNvCxnSpPr/>
          <p:nvPr userDrawn="1"/>
        </p:nvCxnSpPr>
        <p:spPr>
          <a:xfrm>
            <a:off x="564900" y="1119779"/>
            <a:ext cx="13996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668395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;p17">
            <a:extLst>
              <a:ext uri="{FF2B5EF4-FFF2-40B4-BE49-F238E27FC236}">
                <a16:creationId xmlns:a16="http://schemas.microsoft.com/office/drawing/2014/main" id="{962D5675-76AA-1149-94DA-B141BE9B4A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5600" y="288567"/>
            <a:ext cx="5237055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oboto Medium"/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9" name="Google Shape;72;p17">
            <a:extLst>
              <a:ext uri="{FF2B5EF4-FFF2-40B4-BE49-F238E27FC236}">
                <a16:creationId xmlns:a16="http://schemas.microsoft.com/office/drawing/2014/main" id="{CF7F253A-899F-CE4B-B502-1EA02CE69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374587"/>
            <a:ext cx="5237056" cy="4923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cxnSp>
        <p:nvCxnSpPr>
          <p:cNvPr id="12" name="Google Shape;75;p17">
            <a:extLst>
              <a:ext uri="{FF2B5EF4-FFF2-40B4-BE49-F238E27FC236}">
                <a16:creationId xmlns:a16="http://schemas.microsoft.com/office/drawing/2014/main" id="{A9F1B5E2-FEE7-E741-B4A2-8958998EF3A6}"/>
              </a:ext>
            </a:extLst>
          </p:cNvPr>
          <p:cNvCxnSpPr/>
          <p:nvPr userDrawn="1"/>
        </p:nvCxnSpPr>
        <p:spPr>
          <a:xfrm>
            <a:off x="564900" y="1119779"/>
            <a:ext cx="13996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990F1-EF57-0144-B1E1-9682623623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15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;p17">
            <a:extLst>
              <a:ext uri="{FF2B5EF4-FFF2-40B4-BE49-F238E27FC236}">
                <a16:creationId xmlns:a16="http://schemas.microsoft.com/office/drawing/2014/main" id="{962D5675-76AA-1149-94DA-B141BE9B4AA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590805" y="288567"/>
            <a:ext cx="5165766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Roboto Medium"/>
              <a:buNone/>
              <a:defRPr sz="4000" b="0" i="0">
                <a:solidFill>
                  <a:schemeClr val="tx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9" name="Google Shape;72;p17">
            <a:extLst>
              <a:ext uri="{FF2B5EF4-FFF2-40B4-BE49-F238E27FC236}">
                <a16:creationId xmlns:a16="http://schemas.microsoft.com/office/drawing/2014/main" id="{CF7F253A-899F-CE4B-B502-1EA02CE693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590805" y="1374587"/>
            <a:ext cx="5165765" cy="4923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86262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600"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600"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 sz="1600">
                <a:solidFill>
                  <a:srgbClr val="000000"/>
                </a:solidFill>
              </a:defRPr>
            </a:lvl9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9990F1-EF57-0144-B1E1-9682623623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6" name="Google Shape;75;p17">
            <a:extLst>
              <a:ext uri="{FF2B5EF4-FFF2-40B4-BE49-F238E27FC236}">
                <a16:creationId xmlns:a16="http://schemas.microsoft.com/office/drawing/2014/main" id="{7B26F26E-BC5C-E349-8B0F-8E3890C67835}"/>
              </a:ext>
            </a:extLst>
          </p:cNvPr>
          <p:cNvCxnSpPr/>
          <p:nvPr userDrawn="1"/>
        </p:nvCxnSpPr>
        <p:spPr>
          <a:xfrm>
            <a:off x="6697683" y="1119767"/>
            <a:ext cx="13996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65154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bg>
      <p:bgPr>
        <a:solidFill>
          <a:schemeClr val="accent5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 hasCustomPrompt="1"/>
          </p:nvPr>
        </p:nvSpPr>
        <p:spPr>
          <a:xfrm>
            <a:off x="395759" y="2413353"/>
            <a:ext cx="11325978" cy="2031295"/>
          </a:xfrm>
          <a:prstGeom prst="rect">
            <a:avLst/>
          </a:prstGeom>
        </p:spPr>
        <p:txBody>
          <a:bodyPr spcFirstLastPara="1" wrap="square" lIns="91440" tIns="91425" rIns="91425" bIns="91425" anchor="ctr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 Medium"/>
              <a:buNone/>
              <a:defRPr sz="12000" b="0" i="0">
                <a:solidFill>
                  <a:schemeClr val="lt1"/>
                </a:solidFill>
                <a:latin typeface="Avenir Book" panose="02000503020000020003" pitchFamily="2" charset="0"/>
                <a:ea typeface="Roboto Medium"/>
                <a:cs typeface="Avenir Book" panose="02000503020000020003" pitchFamily="2" charset="0"/>
                <a:sym typeface="Roboto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Title Slide</a:t>
            </a:r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ECCDAE-F5FD-C14C-898D-DF1DF4A7E081}"/>
              </a:ext>
            </a:extLst>
          </p:cNvPr>
          <p:cNvCxnSpPr>
            <a:cxnSpLocks/>
          </p:cNvCxnSpPr>
          <p:nvPr userDrawn="1"/>
        </p:nvCxnSpPr>
        <p:spPr>
          <a:xfrm>
            <a:off x="335280" y="6122126"/>
            <a:ext cx="115214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450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1379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807F7F"/>
          </a:solidFill>
          <a:latin typeface="Avenir Book" panose="02000503020000020003" pitchFamily="2" charset="0"/>
          <a:ea typeface="Avenir Book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venir Book" panose="02000503020000020003" pitchFamily="2" charset="0"/>
          <a:ea typeface="Avenir Book" panose="02000503020000020003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5CB9-DFD2-FD47-9CBB-7200D98A1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/>
              <a:t>FireSign</a:t>
            </a:r>
            <a:r>
              <a:rPr lang="en-US" b="1"/>
              <a:t> Inc.</a:t>
            </a:r>
            <a:br>
              <a:rPr lang="en-US" b="1"/>
            </a:br>
            <a:r>
              <a:rPr lang="en-US" b="1" dirty="0"/>
              <a:t>Online Company Stores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567AD4-231F-FB45-B0F7-4E54D207F4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Your brand. Your merch. Your Way.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11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C2CC-4AF5-B341-B176-DEC4FF67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Online Company Stores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16167B-3D1E-C045-ADF3-F7718C970D9B}"/>
              </a:ext>
            </a:extLst>
          </p:cNvPr>
          <p:cNvGrpSpPr/>
          <p:nvPr/>
        </p:nvGrpSpPr>
        <p:grpSpPr>
          <a:xfrm>
            <a:off x="558138" y="1908815"/>
            <a:ext cx="10986653" cy="724395"/>
            <a:chOff x="558140" y="2280330"/>
            <a:chExt cx="10986653" cy="7243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669482B-A802-464A-A6B4-F005CE4EE87A}"/>
                </a:ext>
              </a:extLst>
            </p:cNvPr>
            <p:cNvGrpSpPr/>
            <p:nvPr/>
          </p:nvGrpSpPr>
          <p:grpSpPr>
            <a:xfrm>
              <a:off x="558140" y="2280330"/>
              <a:ext cx="2719450" cy="724395"/>
              <a:chOff x="558140" y="1876569"/>
              <a:chExt cx="2719450" cy="724395"/>
            </a:xfrm>
          </p:grpSpPr>
          <p:sp>
            <p:nvSpPr>
              <p:cNvPr id="4" name="Pentagon 3">
                <a:extLst>
                  <a:ext uri="{FF2B5EF4-FFF2-40B4-BE49-F238E27FC236}">
                    <a16:creationId xmlns:a16="http://schemas.microsoft.com/office/drawing/2014/main" id="{7C4689F7-BA43-E747-A2B6-C85A3BE252D1}"/>
                  </a:ext>
                </a:extLst>
              </p:cNvPr>
              <p:cNvSpPr/>
              <p:nvPr/>
            </p:nvSpPr>
            <p:spPr>
              <a:xfrm>
                <a:off x="558140" y="1876569"/>
                <a:ext cx="2719450" cy="724395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1232BD-058A-2B40-92BF-58736C381D16}"/>
                  </a:ext>
                </a:extLst>
              </p:cNvPr>
              <p:cNvSpPr txBox="1"/>
              <p:nvPr/>
            </p:nvSpPr>
            <p:spPr>
              <a:xfrm>
                <a:off x="568035" y="2013308"/>
                <a:ext cx="23651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Saves Time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0B4C491-B367-754C-9755-867262E9B5B0}"/>
                </a:ext>
              </a:extLst>
            </p:cNvPr>
            <p:cNvSpPr/>
            <p:nvPr/>
          </p:nvSpPr>
          <p:spPr>
            <a:xfrm>
              <a:off x="3592283" y="2288584"/>
              <a:ext cx="795251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Spend less time collecting orders, sorting products, or sending reminders and more time on what matters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7801E6-755B-664F-A9EB-156BE5D2BF78}"/>
              </a:ext>
            </a:extLst>
          </p:cNvPr>
          <p:cNvGrpSpPr/>
          <p:nvPr/>
        </p:nvGrpSpPr>
        <p:grpSpPr>
          <a:xfrm>
            <a:off x="558138" y="4422248"/>
            <a:ext cx="10986651" cy="724395"/>
            <a:chOff x="558140" y="4449147"/>
            <a:chExt cx="10986651" cy="72439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0B0A18-3DD3-744A-9294-6C3B6111C83A}"/>
                </a:ext>
              </a:extLst>
            </p:cNvPr>
            <p:cNvGrpSpPr/>
            <p:nvPr/>
          </p:nvGrpSpPr>
          <p:grpSpPr>
            <a:xfrm>
              <a:off x="558140" y="4449147"/>
              <a:ext cx="2719450" cy="724395"/>
              <a:chOff x="558140" y="1876569"/>
              <a:chExt cx="2719450" cy="724395"/>
            </a:xfrm>
          </p:grpSpPr>
          <p:sp>
            <p:nvSpPr>
              <p:cNvPr id="10" name="Pentagon 9">
                <a:extLst>
                  <a:ext uri="{FF2B5EF4-FFF2-40B4-BE49-F238E27FC236}">
                    <a16:creationId xmlns:a16="http://schemas.microsoft.com/office/drawing/2014/main" id="{1CDD583C-29DA-D74F-B64F-BC17A51FB573}"/>
                  </a:ext>
                </a:extLst>
              </p:cNvPr>
              <p:cNvSpPr/>
              <p:nvPr/>
            </p:nvSpPr>
            <p:spPr>
              <a:xfrm>
                <a:off x="558140" y="1876569"/>
                <a:ext cx="2719450" cy="724395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D8E5707-A07B-CC4D-8DEC-AC812FA8F4A5}"/>
                  </a:ext>
                </a:extLst>
              </p:cNvPr>
              <p:cNvSpPr txBox="1"/>
              <p:nvPr/>
            </p:nvSpPr>
            <p:spPr>
              <a:xfrm>
                <a:off x="568035" y="2007931"/>
                <a:ext cx="23750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Simple to Shop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AC6C279-8844-1E4D-9FB0-31D7D75697E9}"/>
                </a:ext>
              </a:extLst>
            </p:cNvPr>
            <p:cNvSpPr/>
            <p:nvPr/>
          </p:nvSpPr>
          <p:spPr>
            <a:xfrm>
              <a:off x="3592280" y="4449147"/>
              <a:ext cx="795251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Give your </a:t>
              </a:r>
              <a:r>
                <a:rPr lang="en-US" sz="2000" dirty="0">
                  <a:solidFill>
                    <a:prstClr val="black"/>
                  </a:solidFill>
                  <a:latin typeface="Avenir Book" panose="02000503020000020003" pitchFamily="2" charset="0"/>
                </a:rPr>
                <a:t>employees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 the power to select from pre-approved products, add personalization, and view the status of their orders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1B1D8E-A149-CE44-891F-CD84F8E6E4BB}"/>
              </a:ext>
            </a:extLst>
          </p:cNvPr>
          <p:cNvGrpSpPr/>
          <p:nvPr/>
        </p:nvGrpSpPr>
        <p:grpSpPr>
          <a:xfrm>
            <a:off x="558138" y="5516310"/>
            <a:ext cx="10986651" cy="1015663"/>
            <a:chOff x="558140" y="5387921"/>
            <a:chExt cx="10986651" cy="101566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60F742-454C-9C46-B3E9-97E8C6A7EF63}"/>
                </a:ext>
              </a:extLst>
            </p:cNvPr>
            <p:cNvGrpSpPr/>
            <p:nvPr/>
          </p:nvGrpSpPr>
          <p:grpSpPr>
            <a:xfrm>
              <a:off x="558140" y="5533556"/>
              <a:ext cx="2719450" cy="769441"/>
              <a:chOff x="368134" y="1876569"/>
              <a:chExt cx="2719450" cy="769441"/>
            </a:xfrm>
          </p:grpSpPr>
          <p:sp>
            <p:nvSpPr>
              <p:cNvPr id="13" name="Pentagon 12">
                <a:extLst>
                  <a:ext uri="{FF2B5EF4-FFF2-40B4-BE49-F238E27FC236}">
                    <a16:creationId xmlns:a16="http://schemas.microsoft.com/office/drawing/2014/main" id="{457EA3CE-F75D-4649-95D0-21A3D24958CD}"/>
                  </a:ext>
                </a:extLst>
              </p:cNvPr>
              <p:cNvSpPr/>
              <p:nvPr/>
            </p:nvSpPr>
            <p:spPr>
              <a:xfrm>
                <a:off x="368134" y="1876569"/>
                <a:ext cx="2719450" cy="724395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5C74FC-7CA1-6A4F-8261-AC2856636A7D}"/>
                  </a:ext>
                </a:extLst>
              </p:cNvPr>
              <p:cNvSpPr txBox="1"/>
              <p:nvPr/>
            </p:nvSpPr>
            <p:spPr>
              <a:xfrm>
                <a:off x="368134" y="1876569"/>
                <a:ext cx="23750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Great For All Organizations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542D3B-65BA-994E-B246-7C7ED2473642}"/>
                </a:ext>
              </a:extLst>
            </p:cNvPr>
            <p:cNvSpPr/>
            <p:nvPr/>
          </p:nvSpPr>
          <p:spPr>
            <a:xfrm>
              <a:off x="3592280" y="5387921"/>
              <a:ext cx="79525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Set up online stores dedicated to employee uniforms, company swag, incentive programs, functional teams or departments, tradeshows, and more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E1703C-5AFC-6846-BFE4-6A37DE4D8125}"/>
              </a:ext>
            </a:extLst>
          </p:cNvPr>
          <p:cNvGrpSpPr/>
          <p:nvPr/>
        </p:nvGrpSpPr>
        <p:grpSpPr>
          <a:xfrm>
            <a:off x="558138" y="3182548"/>
            <a:ext cx="10986653" cy="724395"/>
            <a:chOff x="558140" y="3364738"/>
            <a:chExt cx="10986653" cy="7243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7AC06CB-A5CB-8E4F-A0F4-7970F0D3CE66}"/>
                </a:ext>
              </a:extLst>
            </p:cNvPr>
            <p:cNvGrpSpPr/>
            <p:nvPr/>
          </p:nvGrpSpPr>
          <p:grpSpPr>
            <a:xfrm>
              <a:off x="558140" y="3364738"/>
              <a:ext cx="2719450" cy="724395"/>
              <a:chOff x="558140" y="1876569"/>
              <a:chExt cx="2719450" cy="724395"/>
            </a:xfrm>
          </p:grpSpPr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4374A737-01D9-ED47-8CE7-B435383CFCB3}"/>
                  </a:ext>
                </a:extLst>
              </p:cNvPr>
              <p:cNvSpPr/>
              <p:nvPr/>
            </p:nvSpPr>
            <p:spPr>
              <a:xfrm>
                <a:off x="558140" y="1876569"/>
                <a:ext cx="2719450" cy="724395"/>
              </a:xfrm>
              <a:prstGeom prst="homePlat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6FE308-82FC-354D-8645-6AAA39C94D5F}"/>
                  </a:ext>
                </a:extLst>
              </p:cNvPr>
              <p:cNvSpPr txBox="1"/>
              <p:nvPr/>
            </p:nvSpPr>
            <p:spPr>
              <a:xfrm>
                <a:off x="568035" y="2007932"/>
                <a:ext cx="23651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+mn-ea"/>
                    <a:cs typeface="+mn-cs"/>
                  </a:rPr>
                  <a:t>Cost Effective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E89C2A-8E9B-E644-A31E-05B3A5F1FB30}"/>
                </a:ext>
              </a:extLst>
            </p:cNvPr>
            <p:cNvSpPr/>
            <p:nvPr/>
          </p:nvSpPr>
          <p:spPr>
            <a:xfrm>
              <a:off x="3592283" y="3372991"/>
              <a:ext cx="795251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cs typeface="+mn-cs"/>
                </a:rPr>
                <a:t>Only order the exact products, sizes and quantities you need – no guesswork or inventory required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970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4E2B-1613-BA4B-B3CA-A2AB31750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1E4B5-6017-7941-BE0E-28B84D8719A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369142" indent="0">
              <a:buNone/>
            </a:pPr>
            <a:r>
              <a:rPr lang="en-US" b="1" dirty="0" err="1"/>
              <a:t>FireSign</a:t>
            </a:r>
            <a:r>
              <a:rPr lang="en-US" b="1" dirty="0"/>
              <a:t> Inc</a:t>
            </a:r>
          </a:p>
          <a:p>
            <a:pPr marL="369142" indent="0">
              <a:buNone/>
            </a:pPr>
            <a:r>
              <a:rPr lang="en-US" sz="3200" dirty="0"/>
              <a:t>678-574-2461</a:t>
            </a:r>
          </a:p>
          <a:p>
            <a:pPr marL="369142" indent="0">
              <a:buNone/>
            </a:pPr>
            <a:r>
              <a:rPr lang="en-US" sz="3200" dirty="0"/>
              <a:t>info@firesigninc.com</a:t>
            </a:r>
          </a:p>
        </p:txBody>
      </p:sp>
    </p:spTree>
    <p:extLst>
      <p:ext uri="{BB962C8B-B14F-4D97-AF65-F5344CB8AC3E}">
        <p14:creationId xmlns:p14="http://schemas.microsoft.com/office/powerpoint/2010/main" val="43140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6D935-0D51-D74E-9C3C-DA14782F2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Company Store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322A8-E24B-BB44-8855-5F8FA921F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350" y="1801190"/>
            <a:ext cx="4973178" cy="398421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Keep your company outfitted and on brand with a custom online store stocked with branded merchandise they’ll love</a:t>
            </a:r>
          </a:p>
          <a:p>
            <a:pPr>
              <a:spcAft>
                <a:spcPts val="600"/>
              </a:spcAft>
            </a:pPr>
            <a:endParaRPr lang="en-US" sz="2400" dirty="0">
              <a:highlight>
                <a:srgbClr val="FFFF00"/>
              </a:highlight>
            </a:endParaRPr>
          </a:p>
          <a:p>
            <a:pPr marL="52916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Simple to set up</a:t>
            </a:r>
          </a:p>
          <a:p>
            <a:pPr marL="52916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Efficient ordering</a:t>
            </a:r>
          </a:p>
          <a:p>
            <a:pPr marL="52916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100% hassle-free</a:t>
            </a:r>
          </a:p>
          <a:p>
            <a:pPr marL="52916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A2D12-7C27-4543-A495-9D9E5AFEF3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0771" y="1801190"/>
            <a:ext cx="6374675" cy="44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52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Works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1499CE-8EEA-FC48-ADEB-93818C2E6677}"/>
              </a:ext>
            </a:extLst>
          </p:cNvPr>
          <p:cNvGrpSpPr/>
          <p:nvPr/>
        </p:nvGrpSpPr>
        <p:grpSpPr>
          <a:xfrm>
            <a:off x="581564" y="1978190"/>
            <a:ext cx="3173996" cy="1560731"/>
            <a:chOff x="581564" y="1978190"/>
            <a:chExt cx="3173996" cy="156073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007DAFA-0CA1-794C-9D54-116D86C67E5D}"/>
                </a:ext>
              </a:extLst>
            </p:cNvPr>
            <p:cNvGrpSpPr/>
            <p:nvPr/>
          </p:nvGrpSpPr>
          <p:grpSpPr>
            <a:xfrm>
              <a:off x="581564" y="2169662"/>
              <a:ext cx="3173996" cy="1369259"/>
              <a:chOff x="466003" y="1771455"/>
              <a:chExt cx="3173996" cy="1369259"/>
            </a:xfrm>
          </p:grpSpPr>
          <p:sp>
            <p:nvSpPr>
              <p:cNvPr id="6" name="Oval 5"/>
              <p:cNvSpPr>
                <a:spLocks noChangeAspect="1"/>
              </p:cNvSpPr>
              <p:nvPr/>
            </p:nvSpPr>
            <p:spPr>
              <a:xfrm>
                <a:off x="623661" y="1771455"/>
                <a:ext cx="548640" cy="548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6003" y="2494383"/>
                <a:ext cx="31739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Select the products, logos, &amp; options for your store </a:t>
                </a:r>
              </a:p>
            </p:txBody>
          </p:sp>
        </p:grpSp>
        <p:pic>
          <p:nvPicPr>
            <p:cNvPr id="11" name="Graphic 10" descr="Shirt">
              <a:extLst>
                <a:ext uri="{FF2B5EF4-FFF2-40B4-BE49-F238E27FC236}">
                  <a16:creationId xmlns:a16="http://schemas.microsoft.com/office/drawing/2014/main" id="{701BBD7B-AE96-E242-AA69-E94D16CD6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1362" y="1978190"/>
              <a:ext cx="914400" cy="914400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C481F0B-8B96-B648-BD61-9A1F870AE5B2}"/>
              </a:ext>
            </a:extLst>
          </p:cNvPr>
          <p:cNvGrpSpPr/>
          <p:nvPr/>
        </p:nvGrpSpPr>
        <p:grpSpPr>
          <a:xfrm>
            <a:off x="8387392" y="1986782"/>
            <a:ext cx="2956777" cy="1555070"/>
            <a:chOff x="8387392" y="1986782"/>
            <a:chExt cx="2956777" cy="15550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569E8B-D573-4943-A7E5-71A5F1BAC68E}"/>
                </a:ext>
              </a:extLst>
            </p:cNvPr>
            <p:cNvGrpSpPr/>
            <p:nvPr/>
          </p:nvGrpSpPr>
          <p:grpSpPr>
            <a:xfrm>
              <a:off x="8387392" y="2171870"/>
              <a:ext cx="2956777" cy="1369982"/>
              <a:chOff x="8271831" y="1773663"/>
              <a:chExt cx="2956777" cy="1369982"/>
            </a:xfrm>
          </p:grpSpPr>
          <p:sp>
            <p:nvSpPr>
              <p:cNvPr id="7" name="Oval 6"/>
              <p:cNvSpPr>
                <a:spLocks noChangeAspect="1"/>
              </p:cNvSpPr>
              <p:nvPr/>
            </p:nvSpPr>
            <p:spPr>
              <a:xfrm>
                <a:off x="8478537" y="1773663"/>
                <a:ext cx="548640" cy="548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3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271831" y="2497314"/>
                <a:ext cx="29567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Promote the online store to your employees</a:t>
                </a:r>
              </a:p>
            </p:txBody>
          </p:sp>
        </p:grpSp>
        <p:pic>
          <p:nvPicPr>
            <p:cNvPr id="25" name="Graphic 24" descr="Marketing">
              <a:extLst>
                <a:ext uri="{FF2B5EF4-FFF2-40B4-BE49-F238E27FC236}">
                  <a16:creationId xmlns:a16="http://schemas.microsoft.com/office/drawing/2014/main" id="{66F55396-1CD8-0145-9E6F-CA01C6C37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566238" y="1986782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AFCB8D-5DF9-5644-96AD-FB2F1E8C9792}"/>
              </a:ext>
            </a:extLst>
          </p:cNvPr>
          <p:cNvGrpSpPr/>
          <p:nvPr/>
        </p:nvGrpSpPr>
        <p:grpSpPr>
          <a:xfrm>
            <a:off x="2503264" y="4432111"/>
            <a:ext cx="3528086" cy="1630881"/>
            <a:chOff x="8101737" y="4716608"/>
            <a:chExt cx="3528086" cy="16308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3006073-5B92-8642-9000-D6BCA6E21F51}"/>
                </a:ext>
              </a:extLst>
            </p:cNvPr>
            <p:cNvGrpSpPr/>
            <p:nvPr/>
          </p:nvGrpSpPr>
          <p:grpSpPr>
            <a:xfrm>
              <a:off x="8101737" y="4962097"/>
              <a:ext cx="3528086" cy="1385392"/>
              <a:chOff x="7986176" y="4563890"/>
              <a:chExt cx="3528086" cy="1385392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8204576" y="4563890"/>
                <a:ext cx="548640" cy="548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4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986176" y="5302951"/>
                <a:ext cx="352808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Employees select the products, add personalization, &amp; </a:t>
                </a:r>
                <a:r>
                  <a:rPr lang="en-US" dirty="0">
                    <a:solidFill>
                      <a:srgbClr val="2B2B2B"/>
                    </a:solidFill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checkout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B2B2B"/>
                  </a:solidFill>
                  <a:effectLst/>
                  <a:uLnTx/>
                  <a:uFillTx/>
                  <a:latin typeface="Avenir Book" panose="02000503020000020003" pitchFamily="2" charset="0"/>
                  <a:ea typeface="Source Sans Pro Light" charset="0"/>
                  <a:cs typeface="Source Sans Pro Light" charset="0"/>
                </a:endParaRPr>
              </a:p>
            </p:txBody>
          </p:sp>
        </p:grpSp>
        <p:pic>
          <p:nvPicPr>
            <p:cNvPr id="30" name="Graphic 29" descr="Users">
              <a:extLst>
                <a:ext uri="{FF2B5EF4-FFF2-40B4-BE49-F238E27FC236}">
                  <a16:creationId xmlns:a16="http://schemas.microsoft.com/office/drawing/2014/main" id="{7053DB1D-D715-004B-AB05-138589A67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39270" y="4716608"/>
              <a:ext cx="1053020" cy="105302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79CBB76-BE14-5F41-A998-CB82C2487B21}"/>
              </a:ext>
            </a:extLst>
          </p:cNvPr>
          <p:cNvGrpSpPr/>
          <p:nvPr/>
        </p:nvGrpSpPr>
        <p:grpSpPr>
          <a:xfrm>
            <a:off x="4445578" y="1986782"/>
            <a:ext cx="3300984" cy="1555070"/>
            <a:chOff x="4445578" y="1986782"/>
            <a:chExt cx="3300984" cy="155507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CFD8F3-75CF-254C-BB53-6DAC9262B34B}"/>
                </a:ext>
              </a:extLst>
            </p:cNvPr>
            <p:cNvGrpSpPr/>
            <p:nvPr/>
          </p:nvGrpSpPr>
          <p:grpSpPr>
            <a:xfrm>
              <a:off x="4445578" y="2173737"/>
              <a:ext cx="3300984" cy="1368115"/>
              <a:chOff x="4330017" y="1775530"/>
              <a:chExt cx="3300984" cy="1368115"/>
            </a:xfrm>
          </p:grpSpPr>
          <p:sp>
            <p:nvSpPr>
              <p:cNvPr id="5" name="Oval 4"/>
              <p:cNvSpPr>
                <a:spLocks noChangeAspect="1"/>
              </p:cNvSpPr>
              <p:nvPr/>
            </p:nvSpPr>
            <p:spPr>
              <a:xfrm>
                <a:off x="4551099" y="1775530"/>
                <a:ext cx="548640" cy="548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30017" y="2497314"/>
                <a:ext cx="33009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Our team builds the online store to match your branding</a:t>
                </a:r>
              </a:p>
            </p:txBody>
          </p:sp>
        </p:grpSp>
        <p:pic>
          <p:nvPicPr>
            <p:cNvPr id="40" name="Graphic 39" descr="Laptop">
              <a:extLst>
                <a:ext uri="{FF2B5EF4-FFF2-40B4-BE49-F238E27FC236}">
                  <a16:creationId xmlns:a16="http://schemas.microsoft.com/office/drawing/2014/main" id="{E6F33840-4135-C344-9FF6-2776AC51A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638800" y="1986782"/>
              <a:ext cx="914400" cy="9144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3B3F1E-160B-4B4D-9959-9A66DAFE5352}"/>
              </a:ext>
            </a:extLst>
          </p:cNvPr>
          <p:cNvGrpSpPr/>
          <p:nvPr/>
        </p:nvGrpSpPr>
        <p:grpSpPr>
          <a:xfrm>
            <a:off x="6337697" y="4559212"/>
            <a:ext cx="3528084" cy="1503780"/>
            <a:chOff x="4331958" y="4842870"/>
            <a:chExt cx="3528084" cy="150378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C3A721F-CBD9-0745-B87D-4FEAF844E4F6}"/>
                </a:ext>
              </a:extLst>
            </p:cNvPr>
            <p:cNvGrpSpPr/>
            <p:nvPr/>
          </p:nvGrpSpPr>
          <p:grpSpPr>
            <a:xfrm>
              <a:off x="4331958" y="4961258"/>
              <a:ext cx="3528084" cy="1385392"/>
              <a:chOff x="4216397" y="4563051"/>
              <a:chExt cx="3528084" cy="1385392"/>
            </a:xfrm>
          </p:grpSpPr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4606129" y="4563051"/>
                <a:ext cx="548640" cy="548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5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216397" y="5302112"/>
                <a:ext cx="35280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Everyone receives their merch 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B2B2B"/>
                    </a:solidFill>
                    <a:effectLst/>
                    <a:uLnTx/>
                    <a:uFillTx/>
                    <a:latin typeface="Avenir Book" panose="02000503020000020003" pitchFamily="2" charset="0"/>
                    <a:ea typeface="Source Sans Pro Light" charset="0"/>
                    <a:cs typeface="Source Sans Pro Light" charset="0"/>
                  </a:rPr>
                  <a:t>2-3 weeks after the store closes</a:t>
                </a:r>
              </a:p>
            </p:txBody>
          </p:sp>
        </p:grpSp>
        <p:pic>
          <p:nvPicPr>
            <p:cNvPr id="42" name="Graphic 41" descr="Trophy">
              <a:extLst>
                <a:ext uri="{FF2B5EF4-FFF2-40B4-BE49-F238E27FC236}">
                  <a16:creationId xmlns:a16="http://schemas.microsoft.com/office/drawing/2014/main" id="{E9238B25-F703-3340-AF39-28B0EFF40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40823" y="4842870"/>
              <a:ext cx="798817" cy="798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036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/>
              <a:t>Key Features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5D6189-8C71-4749-B4FF-24A6C4BD47FA}"/>
              </a:ext>
            </a:extLst>
          </p:cNvPr>
          <p:cNvGrpSpPr/>
          <p:nvPr/>
        </p:nvGrpSpPr>
        <p:grpSpPr>
          <a:xfrm>
            <a:off x="617451" y="1804592"/>
            <a:ext cx="5093835" cy="685931"/>
            <a:chOff x="617451" y="1804592"/>
            <a:chExt cx="5093835" cy="685931"/>
          </a:xfrm>
        </p:grpSpPr>
        <p:sp>
          <p:nvSpPr>
            <p:cNvPr id="254" name="Google Shape;254;p18"/>
            <p:cNvSpPr txBox="1"/>
            <p:nvPr/>
          </p:nvSpPr>
          <p:spPr>
            <a:xfrm>
              <a:off x="1084174" y="1804592"/>
              <a:ext cx="4627112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Fully Branded Online Store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255" name="Google Shape;255;p18"/>
            <p:cNvGrpSpPr>
              <a:grpSpLocks noChangeAspect="1"/>
            </p:cNvGrpSpPr>
            <p:nvPr/>
          </p:nvGrpSpPr>
          <p:grpSpPr>
            <a:xfrm>
              <a:off x="617451" y="1830919"/>
              <a:ext cx="609600" cy="609600"/>
              <a:chOff x="758257" y="1396252"/>
              <a:chExt cx="457200" cy="457200"/>
            </a:xfrm>
          </p:grpSpPr>
          <p:sp>
            <p:nvSpPr>
              <p:cNvPr id="256" name="Google Shape;256;p18"/>
              <p:cNvSpPr/>
              <p:nvPr/>
            </p:nvSpPr>
            <p:spPr>
              <a:xfrm>
                <a:off x="758257" y="1396252"/>
                <a:ext cx="457200" cy="4572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257" name="Google Shape;257;p18" descr="Monitor"/>
              <p:cNvPicPr preferRelativeResize="0"/>
              <p:nvPr/>
            </p:nvPicPr>
            <p:blipFill rotWithShape="1"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0789" y="1486326"/>
                <a:ext cx="312129" cy="2937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90BA5C-171A-374F-976D-09A303BF573C}"/>
              </a:ext>
            </a:extLst>
          </p:cNvPr>
          <p:cNvGrpSpPr/>
          <p:nvPr/>
        </p:nvGrpSpPr>
        <p:grpSpPr>
          <a:xfrm>
            <a:off x="617448" y="4953520"/>
            <a:ext cx="5083126" cy="685931"/>
            <a:chOff x="617448" y="4953520"/>
            <a:chExt cx="5083126" cy="685931"/>
          </a:xfrm>
        </p:grpSpPr>
        <p:sp>
          <p:nvSpPr>
            <p:cNvPr id="48" name="Google Shape;271;p18">
              <a:extLst>
                <a:ext uri="{FF2B5EF4-FFF2-40B4-BE49-F238E27FC236}">
                  <a16:creationId xmlns:a16="http://schemas.microsoft.com/office/drawing/2014/main" id="{C77390F9-E1AA-9044-8EB8-D381FBAA5904}"/>
                </a:ext>
              </a:extLst>
            </p:cNvPr>
            <p:cNvSpPr txBox="1"/>
            <p:nvPr/>
          </p:nvSpPr>
          <p:spPr>
            <a:xfrm>
              <a:off x="1110148" y="4953520"/>
              <a:ext cx="4590426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Easy-to-Use Communication Tools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5754ED-A3F1-BC4D-B28B-AFCF88651A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7448" y="4995876"/>
              <a:ext cx="612648" cy="612648"/>
              <a:chOff x="617448" y="4991688"/>
              <a:chExt cx="643281" cy="612648"/>
            </a:xfrm>
          </p:grpSpPr>
          <p:sp>
            <p:nvSpPr>
              <p:cNvPr id="50" name="Google Shape;273;p18">
                <a:extLst>
                  <a:ext uri="{FF2B5EF4-FFF2-40B4-BE49-F238E27FC236}">
                    <a16:creationId xmlns:a16="http://schemas.microsoft.com/office/drawing/2014/main" id="{7946E075-DE0A-2E4C-B0A4-05DF7B632B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7448" y="4991688"/>
                <a:ext cx="643281" cy="6126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54" name="Google Shape;269;p18" descr="Megaphone">
                <a:extLst>
                  <a:ext uri="{FF2B5EF4-FFF2-40B4-BE49-F238E27FC236}">
                    <a16:creationId xmlns:a16="http://schemas.microsoft.com/office/drawing/2014/main" id="{03F7A971-E544-224F-8A32-4D7BD57DB1CD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7191" y="5031585"/>
                <a:ext cx="503955" cy="5039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69ED45-DBD8-1B4B-B7BF-D5782FC32E76}"/>
              </a:ext>
            </a:extLst>
          </p:cNvPr>
          <p:cNvGrpSpPr/>
          <p:nvPr/>
        </p:nvGrpSpPr>
        <p:grpSpPr>
          <a:xfrm>
            <a:off x="617448" y="3943708"/>
            <a:ext cx="5093838" cy="685931"/>
            <a:chOff x="617448" y="3943708"/>
            <a:chExt cx="5093838" cy="685931"/>
          </a:xfrm>
        </p:grpSpPr>
        <p:sp>
          <p:nvSpPr>
            <p:cNvPr id="247" name="Google Shape;247;p18"/>
            <p:cNvSpPr txBox="1"/>
            <p:nvPr/>
          </p:nvSpPr>
          <p:spPr>
            <a:xfrm>
              <a:off x="1120860" y="3943708"/>
              <a:ext cx="4590426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Built-In Fundraising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B7AC56-CFC4-9845-99E4-6DCD51BC9B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7448" y="3957084"/>
              <a:ext cx="609600" cy="609600"/>
              <a:chOff x="617448" y="3957084"/>
              <a:chExt cx="609600" cy="609600"/>
            </a:xfrm>
          </p:grpSpPr>
          <p:sp>
            <p:nvSpPr>
              <p:cNvPr id="268" name="Google Shape;268;p18"/>
              <p:cNvSpPr/>
              <p:nvPr/>
            </p:nvSpPr>
            <p:spPr>
              <a:xfrm>
                <a:off x="617448" y="3957084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" name="Graphic 54" descr="Dollar">
                <a:extLst>
                  <a:ext uri="{FF2B5EF4-FFF2-40B4-BE49-F238E27FC236}">
                    <a16:creationId xmlns:a16="http://schemas.microsoft.com/office/drawing/2014/main" id="{017B75F4-38E8-A449-AF7F-9D57BF43D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3647" y="4033284"/>
                <a:ext cx="457200" cy="457200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3ABCBCC-97AF-304D-9626-5A52EB7C3077}"/>
              </a:ext>
            </a:extLst>
          </p:cNvPr>
          <p:cNvGrpSpPr/>
          <p:nvPr/>
        </p:nvGrpSpPr>
        <p:grpSpPr>
          <a:xfrm>
            <a:off x="6096000" y="3899976"/>
            <a:ext cx="5935677" cy="685931"/>
            <a:chOff x="6096000" y="3899976"/>
            <a:chExt cx="5935677" cy="685931"/>
          </a:xfrm>
        </p:grpSpPr>
        <p:sp>
          <p:nvSpPr>
            <p:cNvPr id="271" name="Google Shape;271;p18"/>
            <p:cNvSpPr txBox="1"/>
            <p:nvPr/>
          </p:nvSpPr>
          <p:spPr>
            <a:xfrm>
              <a:off x="6557925" y="3899976"/>
              <a:ext cx="5473752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Convenient Payment &amp; Fulfillment Options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456EC9E-19F4-F54F-AF90-03ECD01E76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3938142"/>
              <a:ext cx="609600" cy="609600"/>
              <a:chOff x="6096000" y="3938142"/>
              <a:chExt cx="609600" cy="609600"/>
            </a:xfrm>
          </p:grpSpPr>
          <p:sp>
            <p:nvSpPr>
              <p:cNvPr id="273" name="Google Shape;273;p18"/>
              <p:cNvSpPr/>
              <p:nvPr/>
            </p:nvSpPr>
            <p:spPr>
              <a:xfrm>
                <a:off x="6096000" y="3938142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endParaRPr>
              </a:p>
            </p:txBody>
          </p:sp>
          <p:pic>
            <p:nvPicPr>
              <p:cNvPr id="56" name="Graphic 55" descr="Credit card">
                <a:extLst>
                  <a:ext uri="{FF2B5EF4-FFF2-40B4-BE49-F238E27FC236}">
                    <a16:creationId xmlns:a16="http://schemas.microsoft.com/office/drawing/2014/main" id="{866A9C46-E589-5F4D-9CCF-EF1FDDA68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151138" y="3986818"/>
                <a:ext cx="513988" cy="513988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E9AF7A-3A00-2B4E-A0D5-0BF91FCE7F97}"/>
              </a:ext>
            </a:extLst>
          </p:cNvPr>
          <p:cNvGrpSpPr/>
          <p:nvPr/>
        </p:nvGrpSpPr>
        <p:grpSpPr>
          <a:xfrm>
            <a:off x="6096000" y="1789902"/>
            <a:ext cx="5935677" cy="685931"/>
            <a:chOff x="6096000" y="1789902"/>
            <a:chExt cx="5935677" cy="685931"/>
          </a:xfrm>
        </p:grpSpPr>
        <p:sp>
          <p:nvSpPr>
            <p:cNvPr id="252" name="Google Shape;252;p18"/>
            <p:cNvSpPr txBox="1"/>
            <p:nvPr/>
          </p:nvSpPr>
          <p:spPr>
            <a:xfrm>
              <a:off x="6557925" y="1789902"/>
              <a:ext cx="5473752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Product Personalization Options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8F7E0DA-0CCF-AB49-98D8-2843F83E93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1839908"/>
              <a:ext cx="609600" cy="609600"/>
              <a:chOff x="6096000" y="1839908"/>
              <a:chExt cx="609600" cy="609600"/>
            </a:xfrm>
          </p:grpSpPr>
          <p:sp>
            <p:nvSpPr>
              <p:cNvPr id="259" name="Google Shape;259;p18"/>
              <p:cNvSpPr/>
              <p:nvPr/>
            </p:nvSpPr>
            <p:spPr>
              <a:xfrm>
                <a:off x="6096000" y="1839908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7" name="Graphic 56" descr="Shirt">
                <a:extLst>
                  <a:ext uri="{FF2B5EF4-FFF2-40B4-BE49-F238E27FC236}">
                    <a16:creationId xmlns:a16="http://schemas.microsoft.com/office/drawing/2014/main" id="{EE24BE97-2A20-2042-A651-14133836C7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198419" y="1933989"/>
                <a:ext cx="419426" cy="419426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A4252C-F0B9-414E-9B89-36B82A6839FB}"/>
              </a:ext>
            </a:extLst>
          </p:cNvPr>
          <p:cNvGrpSpPr/>
          <p:nvPr/>
        </p:nvGrpSpPr>
        <p:grpSpPr>
          <a:xfrm>
            <a:off x="6096000" y="4974096"/>
            <a:ext cx="5995597" cy="685931"/>
            <a:chOff x="6096000" y="4974096"/>
            <a:chExt cx="5995597" cy="685931"/>
          </a:xfrm>
        </p:grpSpPr>
        <p:sp>
          <p:nvSpPr>
            <p:cNvPr id="248" name="Google Shape;248;p18"/>
            <p:cNvSpPr txBox="1"/>
            <p:nvPr/>
          </p:nvSpPr>
          <p:spPr>
            <a:xfrm>
              <a:off x="6617845" y="4974096"/>
              <a:ext cx="5473752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Store Performance Tracking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97CF253-8887-A94B-B0E0-5BB50E5CC5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0" y="4982784"/>
              <a:ext cx="609600" cy="609600"/>
              <a:chOff x="6096000" y="4982784"/>
              <a:chExt cx="609600" cy="609600"/>
            </a:xfrm>
          </p:grpSpPr>
          <p:sp>
            <p:nvSpPr>
              <p:cNvPr id="262" name="Google Shape;262;p18"/>
              <p:cNvSpPr/>
              <p:nvPr/>
            </p:nvSpPr>
            <p:spPr>
              <a:xfrm>
                <a:off x="6096000" y="4982784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" name="Graphic 4" descr="Statistics">
                <a:extLst>
                  <a:ext uri="{FF2B5EF4-FFF2-40B4-BE49-F238E27FC236}">
                    <a16:creationId xmlns:a16="http://schemas.microsoft.com/office/drawing/2014/main" id="{F3B93DFF-F6E2-134B-8681-085C346E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169077" y="5057430"/>
                <a:ext cx="478110" cy="47811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323E6-36B0-8248-A439-F795F83C409A}"/>
              </a:ext>
            </a:extLst>
          </p:cNvPr>
          <p:cNvGrpSpPr/>
          <p:nvPr/>
        </p:nvGrpSpPr>
        <p:grpSpPr>
          <a:xfrm>
            <a:off x="617449" y="2865161"/>
            <a:ext cx="5011827" cy="685931"/>
            <a:chOff x="617449" y="2865161"/>
            <a:chExt cx="5011827" cy="685931"/>
          </a:xfrm>
        </p:grpSpPr>
        <p:sp>
          <p:nvSpPr>
            <p:cNvPr id="251" name="Google Shape;251;p18"/>
            <p:cNvSpPr txBox="1"/>
            <p:nvPr/>
          </p:nvSpPr>
          <p:spPr>
            <a:xfrm>
              <a:off x="1120861" y="2865161"/>
              <a:ext cx="4508415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Simple, Mobile-Friendly Ordering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22382D1-6BB9-9A4F-8521-9FDB3F6D20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7449" y="2903327"/>
              <a:ext cx="609600" cy="609600"/>
              <a:chOff x="617449" y="2903327"/>
              <a:chExt cx="609600" cy="609600"/>
            </a:xfrm>
          </p:grpSpPr>
          <p:sp>
            <p:nvSpPr>
              <p:cNvPr id="279" name="Google Shape;279;p18"/>
              <p:cNvSpPr/>
              <p:nvPr/>
            </p:nvSpPr>
            <p:spPr>
              <a:xfrm>
                <a:off x="617449" y="2903327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Graphic 11" descr="Smart Phone">
                <a:extLst>
                  <a:ext uri="{FF2B5EF4-FFF2-40B4-BE49-F238E27FC236}">
                    <a16:creationId xmlns:a16="http://schemas.microsoft.com/office/drawing/2014/main" id="{C7FBD85E-754B-A84F-AFFE-941F3F38C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681958" y="2964837"/>
                <a:ext cx="480578" cy="480578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F3CFD1-2E2D-8A42-8B34-CAB3BB38FCAC}"/>
              </a:ext>
            </a:extLst>
          </p:cNvPr>
          <p:cNvGrpSpPr/>
          <p:nvPr/>
        </p:nvGrpSpPr>
        <p:grpSpPr>
          <a:xfrm>
            <a:off x="6096003" y="2864022"/>
            <a:ext cx="5940474" cy="685931"/>
            <a:chOff x="6096003" y="2864022"/>
            <a:chExt cx="5940474" cy="685931"/>
          </a:xfrm>
        </p:grpSpPr>
        <p:sp>
          <p:nvSpPr>
            <p:cNvPr id="63" name="Google Shape;250;p18">
              <a:extLst>
                <a:ext uri="{FF2B5EF4-FFF2-40B4-BE49-F238E27FC236}">
                  <a16:creationId xmlns:a16="http://schemas.microsoft.com/office/drawing/2014/main" id="{F2A44B12-1F6D-2745-AE44-9C8CC18DF4D7}"/>
                </a:ext>
              </a:extLst>
            </p:cNvPr>
            <p:cNvSpPr txBox="1"/>
            <p:nvPr/>
          </p:nvSpPr>
          <p:spPr>
            <a:xfrm>
              <a:off x="6562725" y="2864022"/>
              <a:ext cx="5473752" cy="685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152396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nir Book" panose="02000503020000020003" pitchFamily="2" charset="0"/>
                  <a:ea typeface="Roboto"/>
                  <a:cs typeface="Roboto"/>
                  <a:sym typeface="Roboto"/>
                </a:rPr>
                <a:t>Product Bundles &amp; Recommendations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A2E8F9-7A2B-AB44-A6E6-C5AF26CB45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96003" y="2898950"/>
              <a:ext cx="609600" cy="609600"/>
              <a:chOff x="6096003" y="2898950"/>
              <a:chExt cx="609600" cy="609600"/>
            </a:xfrm>
          </p:grpSpPr>
          <p:sp>
            <p:nvSpPr>
              <p:cNvPr id="65" name="Google Shape;276;p18">
                <a:extLst>
                  <a:ext uri="{FF2B5EF4-FFF2-40B4-BE49-F238E27FC236}">
                    <a16:creationId xmlns:a16="http://schemas.microsoft.com/office/drawing/2014/main" id="{109805A7-6E28-6E45-A67B-ABF4B6DD0A77}"/>
                  </a:ext>
                </a:extLst>
              </p:cNvPr>
              <p:cNvSpPr/>
              <p:nvPr/>
            </p:nvSpPr>
            <p:spPr>
              <a:xfrm>
                <a:off x="6096003" y="2898950"/>
                <a:ext cx="609600" cy="6096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6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Graphic 16" descr="Checkmark">
                <a:extLst>
                  <a:ext uri="{FF2B5EF4-FFF2-40B4-BE49-F238E27FC236}">
                    <a16:creationId xmlns:a16="http://schemas.microsoft.com/office/drawing/2014/main" id="{1A5C6226-E459-054F-AA84-8B5E268D3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218774" y="3028476"/>
                <a:ext cx="353438" cy="3534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94749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D074C-0435-A343-A78B-1255A36D5F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597" y="1943300"/>
            <a:ext cx="6374675" cy="4462273"/>
          </a:xfrm>
          <a:prstGeom prst="rect">
            <a:avLst/>
          </a:prstGeom>
        </p:spPr>
      </p:pic>
      <p:sp>
        <p:nvSpPr>
          <p:cNvPr id="338" name="Google Shape;33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Avenir"/>
                <a:ea typeface="Avenir"/>
                <a:cs typeface="Avenir"/>
                <a:sym typeface="Avenir"/>
              </a:rPr>
              <a:t>Built For Your Company</a:t>
            </a:r>
          </a:p>
        </p:txBody>
      </p:sp>
      <p:sp>
        <p:nvSpPr>
          <p:cNvPr id="340" name="Google Shape;340;p28"/>
          <p:cNvSpPr txBox="1"/>
          <p:nvPr/>
        </p:nvSpPr>
        <p:spPr>
          <a:xfrm>
            <a:off x="415601" y="1943299"/>
            <a:ext cx="5153928" cy="4626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Avenir"/>
                <a:cs typeface="Avenir"/>
                <a:sym typeface="Avenir"/>
              </a:rPr>
              <a:t>Launch a fully-branded online store for your company - your logo, your colors</a:t>
            </a: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Avenir"/>
                <a:cs typeface="Avenir"/>
                <a:sym typeface="Avenir"/>
              </a:rPr>
              <a:t>Stock your store with products from top brands</a:t>
            </a: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Avenir"/>
                <a:cs typeface="Avenir"/>
                <a:sym typeface="Avenir"/>
              </a:rPr>
              <a:t>Enable employees to shop from anywhere on any device 24/7</a:t>
            </a: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  <a:p>
            <a:pPr marL="495296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Password protect your store to limit access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2900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EA2B-86D6-B249-89F5-F0CAF7213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Easy-to-Use Tools</a:t>
            </a:r>
          </a:p>
        </p:txBody>
      </p:sp>
      <p:sp>
        <p:nvSpPr>
          <p:cNvPr id="5" name="Google Shape;340;p28">
            <a:extLst>
              <a:ext uri="{FF2B5EF4-FFF2-40B4-BE49-F238E27FC236}">
                <a16:creationId xmlns:a16="http://schemas.microsoft.com/office/drawing/2014/main" id="{76A6333B-31B8-C940-B9B0-C2711893EA09}"/>
              </a:ext>
            </a:extLst>
          </p:cNvPr>
          <p:cNvSpPr txBox="1"/>
          <p:nvPr/>
        </p:nvSpPr>
        <p:spPr>
          <a:xfrm>
            <a:off x="415600" y="1943300"/>
            <a:ext cx="5181636" cy="4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</a:rPr>
              <a:t>Promote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your online store with reminder emails and social media shares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Automatically send order confirmation emails and receipts for every purchase</a:t>
            </a: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</a:rPr>
              <a:t> </a:t>
            </a:r>
          </a:p>
          <a:p>
            <a:pPr marL="186262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lang="en-US" sz="2400" dirty="0">
              <a:solidFill>
                <a:prstClr val="black"/>
              </a:solidFill>
              <a:latin typeface="Avenir Book" panose="02000503020000020003" pitchFamily="2" charset="0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Enable employees to view order status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BF4027-32AC-8749-A790-94D6C6891EC9}"/>
              </a:ext>
            </a:extLst>
          </p:cNvPr>
          <p:cNvGrpSpPr/>
          <p:nvPr/>
        </p:nvGrpSpPr>
        <p:grpSpPr>
          <a:xfrm>
            <a:off x="6096000" y="1943300"/>
            <a:ext cx="6005945" cy="4221973"/>
            <a:chOff x="6096000" y="1943300"/>
            <a:chExt cx="6005945" cy="422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F2F450-E4FF-D643-9384-2206B5B0A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943300"/>
              <a:ext cx="4294909" cy="2560293"/>
            </a:xfrm>
            <a:prstGeom prst="rect">
              <a:avLst/>
            </a:prstGeom>
            <a:ln w="3175">
              <a:solidFill>
                <a:schemeClr val="accent3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6F3421-7FFC-E14F-96D1-9BAEC5B06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7698" y="3776579"/>
              <a:ext cx="4444247" cy="2388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77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77A6-9281-9C41-94E8-86E0D086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&amp; Efficient Ordering</a:t>
            </a:r>
          </a:p>
        </p:txBody>
      </p:sp>
      <p:sp>
        <p:nvSpPr>
          <p:cNvPr id="4" name="Google Shape;340;p28">
            <a:extLst>
              <a:ext uri="{FF2B5EF4-FFF2-40B4-BE49-F238E27FC236}">
                <a16:creationId xmlns:a16="http://schemas.microsoft.com/office/drawing/2014/main" id="{A20E3732-0FAB-114D-8B23-C50CA86E58B2}"/>
              </a:ext>
            </a:extLst>
          </p:cNvPr>
          <p:cNvSpPr txBox="1"/>
          <p:nvPr/>
        </p:nvSpPr>
        <p:spPr>
          <a:xfrm>
            <a:off x="415600" y="1943300"/>
            <a:ext cx="5680400" cy="4386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Create product bundles and required products for </a:t>
            </a: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</a:rPr>
              <a:t>simplified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 ordering</a:t>
            </a:r>
          </a:p>
          <a:p>
            <a:pPr marL="186262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Easily add employee or department names to pre-approved products </a:t>
            </a:r>
          </a:p>
          <a:p>
            <a:pPr marL="18626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Recommend additional products during checkout to increase order value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62786-9FBE-C348-960F-B16D362DC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1943300"/>
            <a:ext cx="6695938" cy="43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3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FC085-457C-3845-AC76-6E0F489D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Convenient Payment &amp; Fulfillment</a:t>
            </a:r>
          </a:p>
        </p:txBody>
      </p:sp>
      <p:sp>
        <p:nvSpPr>
          <p:cNvPr id="6" name="Google Shape;340;p28">
            <a:extLst>
              <a:ext uri="{FF2B5EF4-FFF2-40B4-BE49-F238E27FC236}">
                <a16:creationId xmlns:a16="http://schemas.microsoft.com/office/drawing/2014/main" id="{0306B4C7-D6B4-3C43-A919-126AC37070D3}"/>
              </a:ext>
            </a:extLst>
          </p:cNvPr>
          <p:cNvSpPr txBox="1"/>
          <p:nvPr/>
        </p:nvSpPr>
        <p:spPr>
          <a:xfrm>
            <a:off x="415600" y="1943299"/>
            <a:ext cx="5442275" cy="4626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Make it easy for individuals to order online and pay online with credit cards or via purchase orders</a:t>
            </a:r>
          </a:p>
          <a:p>
            <a:pPr marL="18626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Offer gift cards or coupons to incentive purchases or reward employees</a:t>
            </a:r>
          </a:p>
          <a:p>
            <a:pPr marL="186262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529162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Ship orders directly to your team or designate a location for pick 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120FC-6698-CA47-A6E3-E92E8A894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127" y="1943299"/>
            <a:ext cx="5680400" cy="3741004"/>
          </a:xfrm>
          <a:prstGeom prst="rect">
            <a:avLst/>
          </a:prstGeom>
          <a:ln w="31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79391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37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Avenir"/>
                <a:ea typeface="Avenir"/>
                <a:cs typeface="Avenir"/>
                <a:sym typeface="Avenir"/>
              </a:rPr>
              <a:t>Store Performance Tracking</a:t>
            </a:r>
            <a:endParaRPr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155;p12">
            <a:extLst>
              <a:ext uri="{FF2B5EF4-FFF2-40B4-BE49-F238E27FC236}">
                <a16:creationId xmlns:a16="http://schemas.microsoft.com/office/drawing/2014/main" id="{1821AC87-6959-C342-8E3C-1892D59CE4F5}"/>
              </a:ext>
            </a:extLst>
          </p:cNvPr>
          <p:cNvSpPr txBox="1"/>
          <p:nvPr/>
        </p:nvSpPr>
        <p:spPr>
          <a:xfrm>
            <a:off x="415600" y="1943300"/>
            <a:ext cx="5680400" cy="3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98348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Avenir"/>
                <a:cs typeface="Avenir"/>
                <a:sym typeface="Avenir"/>
              </a:rPr>
              <a:t>Simplify order tracking and  communication with employees</a:t>
            </a:r>
          </a:p>
          <a:p>
            <a:pPr marL="498348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  <a:ea typeface="Avenir"/>
                <a:cs typeface="Avenir"/>
                <a:sym typeface="Avenir"/>
              </a:rPr>
              <a:t>Easily share your online store via email or social media</a:t>
            </a:r>
          </a:p>
          <a:p>
            <a:pPr marL="498348" indent="-342900" defTabSz="1219170">
              <a:spcAft>
                <a:spcPts val="1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prstClr val="black"/>
                </a:solidFill>
                <a:latin typeface="Avenir Book" panose="02000503020000020003" pitchFamily="2" charset="0"/>
                <a:ea typeface="Avenir"/>
                <a:cs typeface="Avenir"/>
                <a:sym typeface="Avenir"/>
              </a:rPr>
              <a:t>Boost sales and overall success of your online store</a:t>
            </a:r>
          </a:p>
          <a:p>
            <a:pPr marL="498348" marR="0" lvl="0" indent="-3429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67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  <a:ea typeface="Avenir"/>
              <a:cs typeface="Avenir"/>
              <a:sym typeface="Aveni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354E1-66D5-F642-A2DC-AD535FD35E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43300"/>
            <a:ext cx="668632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09118"/>
      </p:ext>
    </p:extLst>
  </p:cSld>
  <p:clrMapOvr>
    <a:masterClrMapping/>
  </p:clrMapOvr>
</p:sld>
</file>

<file path=ppt/theme/theme1.xml><?xml version="1.0" encoding="utf-8"?>
<a:theme xmlns:a="http://schemas.openxmlformats.org/drawingml/2006/main" name="1_Plu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423</Words>
  <Application>Microsoft Office PowerPoint</Application>
  <PresentationFormat>Widescreen</PresentationFormat>
  <Paragraphs>78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</vt:lpstr>
      <vt:lpstr>Avenir Book</vt:lpstr>
      <vt:lpstr>Calibri</vt:lpstr>
      <vt:lpstr>Roboto</vt:lpstr>
      <vt:lpstr>Roboto Medium</vt:lpstr>
      <vt:lpstr>1_Plum</vt:lpstr>
      <vt:lpstr>FireSign Inc. Online Company Stores</vt:lpstr>
      <vt:lpstr>Online Company Store</vt:lpstr>
      <vt:lpstr>How It Works</vt:lpstr>
      <vt:lpstr>Key Features</vt:lpstr>
      <vt:lpstr>Built For Your Company</vt:lpstr>
      <vt:lpstr>Easy-to-Use Tools</vt:lpstr>
      <vt:lpstr>Simple &amp; Efficient Ordering</vt:lpstr>
      <vt:lpstr>Convenient Payment &amp; Fulfillment</vt:lpstr>
      <vt:lpstr>Store Performance Tracking</vt:lpstr>
      <vt:lpstr>Benefits of Online Company Stores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Company Stores</dc:title>
  <dc:subject/>
  <dc:creator>Mykayla Goodwin</dc:creator>
  <cp:keywords/>
  <dc:description/>
  <cp:lastModifiedBy>Jen Lyles</cp:lastModifiedBy>
  <cp:revision>47</cp:revision>
  <dcterms:created xsi:type="dcterms:W3CDTF">2020-06-16T14:51:00Z</dcterms:created>
  <dcterms:modified xsi:type="dcterms:W3CDTF">2021-02-16T21:32:31Z</dcterms:modified>
  <cp:category/>
</cp:coreProperties>
</file>